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D1514-928B-40D7-8BA7-729121618282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7A328-23F0-465E-8BB7-47EDB38964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570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Q3 ROLL-FORWARD FLAG. Rolled forward from the Q2 board deck. Source: Model sheet of 'Lark operating model - Q3 recalculated.xlsx' (recalculated in Excel).</a:t>
            </a:r>
          </a:p>
          <a:p>
            <a:r>
              <a:rPr lang="en-US"/>
              <a:t>Period labels: title and month/quarter labels moved Q2 to Q3 (April/May/June to July/August/September where used).</a:t>
            </a:r>
          </a:p>
          <a:p>
            <a:r>
              <a:rPr lang="en-US"/>
              <a:t>Revenue: $2,850,000 to $3,300,000  change +$450,000 (+15.8%)  [Model!I2]</a:t>
            </a:r>
          </a:p>
          <a:p>
            <a:r>
              <a:rPr lang="en-US"/>
              <a:t>EBITDA: $420,000 to $600,000  change +$180,000 (+42.9%)  [Model!I6]</a:t>
            </a:r>
          </a:p>
          <a:p>
            <a:r>
              <a:rPr lang="en-US"/>
              <a:t>Closing cash: $1,550,000 to $2,180,000  change +$630,000 (+40.6%)  [Model!I10]</a:t>
            </a:r>
          </a:p>
          <a:p>
            <a:r>
              <a:rPr lang="en-US"/>
              <a:t>Tie to model: 3 of 3 figures on this slide tie to the recalculated workbook (checked in the re-opened Q3 file).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7A328-23F0-465E-8BB7-47EDB389645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561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Q3 ROLL-FORWARD FLAG. Rolled forward from the Q2 board deck. Source: Model sheet of 'Lark operating model - Q3 recalculated.xlsx' (recalculated in Excel).</a:t>
            </a:r>
          </a:p>
          <a:p>
            <a:r>
              <a:rPr lang="en-US"/>
              <a:t>Period labels: title and month/quarter labels moved Q2 to Q3 (April/May/June to July/August/September where used).</a:t>
            </a:r>
          </a:p>
          <a:p>
            <a:r>
              <a:rPr lang="en-US"/>
              <a:t>Revenue: $2,850,000 to $3,300,000  change +$450,000 (+15.8%)  [Model!I2]</a:t>
            </a:r>
          </a:p>
          <a:p>
            <a:r>
              <a:rPr lang="en-US"/>
              <a:t>Cost of sales: $1,140,000 to $1,320,000  change +$180,000 (+15.8%)  [Model!I3]</a:t>
            </a:r>
          </a:p>
          <a:p>
            <a:r>
              <a:rPr lang="en-US"/>
              <a:t>Gross profit: $1,710,000 to $1,980,000  change +$270,000 (+15.8%)  [Model!I4]</a:t>
            </a:r>
          </a:p>
          <a:p>
            <a:r>
              <a:rPr lang="en-US"/>
              <a:t>Gross margin: 60.0% to 60.0%  change +0.0 pts  [Model!I12]</a:t>
            </a:r>
          </a:p>
          <a:p>
            <a:r>
              <a:rPr lang="en-US"/>
              <a:t>Tie to model: 4 of 4 figures on this slide tie to the recalculated workbook (checked in the re-opened Q3 file).</a:t>
            </a:r>
          </a:p>
          <a:p>
            <a:r>
              <a:rPr lang="en-US"/>
              <a:t>Note: gross margin is 60.0% in both quarters because Q3 gross profit / revenue = 1,980,000 / 3,300,000 = 60.0% exactly; it is a recalculated value, not a stale 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7A328-23F0-465E-8BB7-47EDB389645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494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Q3 ROLL-FORWARD FLAG. Rolled forward from the Q2 board deck. Source: Model sheet of 'Lark operating model - Q3 recalculated.xlsx' (recalculated in Excel).</a:t>
            </a:r>
          </a:p>
          <a:p>
            <a:r>
              <a:rPr lang="en-US"/>
              <a:t>Period labels: title and month/quarter labels moved Q2 to Q3 (April/May/June to July/August/September where used).</a:t>
            </a:r>
          </a:p>
          <a:p>
            <a:r>
              <a:rPr lang="en-US"/>
              <a:t>Operating expenses: $1,290,000 to $1,380,000  change +$90,000 (+7.0%)  [Model!I5]</a:t>
            </a:r>
          </a:p>
          <a:p>
            <a:r>
              <a:rPr lang="en-US"/>
              <a:t>EBITDA: $420,000 to $600,000  change +$180,000 (+42.9%)  [Model!I6]</a:t>
            </a:r>
          </a:p>
          <a:p>
            <a:r>
              <a:rPr lang="en-US"/>
              <a:t>EBITDA margin: 14.7% to 18.2%  change +3.4 pts  [Model!I13]</a:t>
            </a:r>
          </a:p>
          <a:p>
            <a:r>
              <a:rPr lang="en-US"/>
              <a:t>Tie to model: 3 of 3 figures on this slide tie to the recalculated workbook (checked in the re-opened Q3 file).</a:t>
            </a:r>
          </a:p>
          <a:p>
            <a:r>
              <a:rPr lang="en-US"/>
              <a:t>Note: EBITDA margin moves 14.7% to 18.2%. The displayed figures differ by 3.5 pts; the unrounded model change is 3.4 pts (rounding of the two displayed percentages).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7A328-23F0-465E-8BB7-47EDB389645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317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Q3 ROLL-FORWARD FLAG. Rolled forward from the Q2 board deck. Source: Model sheet of 'Lark operating model - Q3 recalculated.xlsx' (recalculated in Excel).</a:t>
            </a:r>
          </a:p>
          <a:p>
            <a:r>
              <a:rPr lang="en-US"/>
              <a:t>Period labels: title and month/quarter labels moved Q2 to Q3 (April/May/June to July/August/September where used).</a:t>
            </a:r>
          </a:p>
          <a:p>
            <a:r>
              <a:rPr lang="en-US"/>
              <a:t>Opening cash: $1,200,000 to $1,550,000  change +$350,000 (+29.2%)  [Model!I7]</a:t>
            </a:r>
          </a:p>
          <a:p>
            <a:r>
              <a:rPr lang="en-US"/>
              <a:t>Cash receipts: $2,810,000 to $3,270,000  change +$460,000 (+16.4%)  [Model!I8]</a:t>
            </a:r>
          </a:p>
          <a:p>
            <a:r>
              <a:rPr lang="en-US"/>
              <a:t>Cash payments: $2,460,000 to $2,640,000  change +$180,000 (+7.3%)  [Model!I9]</a:t>
            </a:r>
          </a:p>
          <a:p>
            <a:r>
              <a:rPr lang="en-US"/>
              <a:t>Closing cash: $1,550,000 to $2,180,000  change +$630,000 (+40.6%)  [Model!I10]</a:t>
            </a:r>
          </a:p>
          <a:p>
            <a:r>
              <a:rPr lang="en-US"/>
              <a:t>Tie to model: 4 of 4 figures on this slide tie to the recalculated workbook (checked in the re-opened Q3 file).</a:t>
            </a:r>
          </a:p>
          <a:p>
            <a:r>
              <a:rPr lang="en-US"/>
              <a:t>Note: Q3 opening cash equals Q2 closing cash (Model!D10 flows to Model!F7).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7A328-23F0-465E-8BB7-47EDB389645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04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Q3 ROLL-FORWARD FLAG. Rolled forward from the Q2 board deck. Source: Model sheet of 'Lark operating model - Q3 recalculated.xlsx' (recalculated in Excel).</a:t>
            </a:r>
          </a:p>
          <a:p>
            <a:r>
              <a:rPr lang="en-US"/>
              <a:t>Period labels: title and month/quarter labels moved Q2 to Q3 (April/May/June to July/August/September where used).</a:t>
            </a:r>
          </a:p>
          <a:p>
            <a:r>
              <a:rPr lang="en-US"/>
              <a:t>Customers at period end: 200 to 230  change +30 (+15.0%)  [Model!I11]</a:t>
            </a:r>
          </a:p>
          <a:p>
            <a:r>
              <a:rPr lang="en-US"/>
              <a:t>September revenue (Q2 deck label: June revenue): $1,000,000 to $1,150,000  change +$150,000 (+15.0%)  [Model!H2]</a:t>
            </a:r>
          </a:p>
          <a:p>
            <a:r>
              <a:rPr lang="en-US"/>
              <a:t>Tie to model: 2 of 2 figures on this slide tie to the recalculated workbook (checked in the re-opened Q3 file).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7A328-23F0-465E-8BB7-47EDB389645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642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Q3 ROLL-FORWARD FLAG. Rolled forward from the Q2 board deck. Source: Model sheet of 'Lark operating model - Q3 recalculated.xlsx' (recalculated in Excel).</a:t>
            </a:r>
          </a:p>
          <a:p>
            <a:r>
              <a:rPr lang="en-US"/>
              <a:t>Period labels: title and month/quarter labels moved Q2 to Q3 (April/May/June to July/August/September where used).</a:t>
            </a:r>
          </a:p>
          <a:p>
            <a:r>
              <a:rPr lang="en-US"/>
              <a:t>July (Q2 deck label: April): $900,000 to $1,050,000  change +$150,000 (+16.7%)  [Model!F2]</a:t>
            </a:r>
          </a:p>
          <a:p>
            <a:r>
              <a:rPr lang="en-US"/>
              <a:t>August (Q2 deck label: May): $950,000 to $1,100,000  change +$150,000 (+15.8%)  [Model!G2]</a:t>
            </a:r>
          </a:p>
          <a:p>
            <a:r>
              <a:rPr lang="en-US"/>
              <a:t>September (Q2 deck label: June): $1,000,000 to $1,150,000  change +$150,000 (+15.0%)  [Model!H2]</a:t>
            </a:r>
          </a:p>
          <a:p>
            <a:r>
              <a:rPr lang="en-US"/>
              <a:t>Quarter: $2,850,000 to $3,300,000  change +$450,000 (+15.8%)  [Model!I2]</a:t>
            </a:r>
          </a:p>
          <a:p>
            <a:r>
              <a:rPr lang="en-US"/>
              <a:t>Tie to model: 4 of 4 figures on this slide tie to the recalculated workbook (checked in the re-opened Q3 file).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7A328-23F0-465E-8BB7-47EDB389645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701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Lark · Q3 board update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3170099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rPr lang="en-US"/>
              <a:t>Revenue $3,300,000</a:t>
            </a:r>
            <a:endParaRPr/>
          </a:p>
          <a:p>
            <a:pPr>
              <a:defRPr sz="2400"/>
            </a:pPr>
            <a:r>
              <a:rPr lang="en-US"/>
              <a:t>EBITDA $600,000</a:t>
            </a:r>
            <a:endParaRPr/>
          </a:p>
          <a:p>
            <a:pPr>
              <a:defRPr sz="2400"/>
            </a:pPr>
            <a:r>
              <a:rPr lang="en-US"/>
              <a:t>Closing cash $2,180,000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Q3 performance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320286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rPr lang="en-US"/>
              <a:t>Revenue $3,300,000</a:t>
            </a:r>
            <a:endParaRPr/>
          </a:p>
          <a:p>
            <a:pPr>
              <a:defRPr sz="2400"/>
            </a:pPr>
            <a:r>
              <a:rPr lang="en-US"/>
              <a:t>Cost of sales $1,320,000</a:t>
            </a:r>
            <a:endParaRPr/>
          </a:p>
          <a:p>
            <a:pPr>
              <a:defRPr sz="2400"/>
            </a:pPr>
            <a:r>
              <a:rPr lang="en-US"/>
              <a:t>Gross profit $1,980,000</a:t>
            </a:r>
            <a:endParaRPr/>
          </a:p>
          <a:p>
            <a:pPr>
              <a:defRPr sz="2400"/>
            </a:pPr>
            <a:r>
              <a:rPr lang="en-US"/>
              <a:t>Gross margin 60.0%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Q3 operating result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411901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rPr lang="en-US"/>
              <a:t>Operating expenses $1,380,000</a:t>
            </a:r>
            <a:endParaRPr/>
          </a:p>
          <a:p>
            <a:pPr>
              <a:defRPr sz="2400"/>
            </a:pPr>
            <a:r>
              <a:rPr lang="en-US"/>
              <a:t>EBITDA $600,000</a:t>
            </a:r>
            <a:endParaRPr/>
          </a:p>
          <a:p>
            <a:pPr>
              <a:defRPr sz="2400"/>
            </a:pPr>
            <a:r>
              <a:rPr lang="en-US"/>
              <a:t>EBITDA margin 18.2%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Q3 cash bridge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3537571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rPr lang="en-US"/>
              <a:t>Opening cash $1,550,000</a:t>
            </a:r>
            <a:endParaRPr/>
          </a:p>
          <a:p>
            <a:pPr>
              <a:defRPr sz="2400"/>
            </a:pPr>
            <a:r>
              <a:rPr lang="en-US"/>
              <a:t>Cash receipts $3,270,000</a:t>
            </a:r>
            <a:endParaRPr/>
          </a:p>
          <a:p>
            <a:pPr>
              <a:defRPr sz="2400"/>
            </a:pPr>
            <a:r>
              <a:rPr lang="en-US"/>
              <a:t>Cash payments $2,640,000</a:t>
            </a:r>
            <a:endParaRPr/>
          </a:p>
          <a:p>
            <a:pPr>
              <a:defRPr sz="2400"/>
            </a:pPr>
            <a:r>
              <a:rPr lang="en-US"/>
              <a:t>Closing cash $2,180,000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Q3 customers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4121256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rPr lang="en-US"/>
              <a:t>Customers at period end 230</a:t>
            </a:r>
            <a:endParaRPr/>
          </a:p>
          <a:p>
            <a:pPr>
              <a:defRPr sz="2400"/>
            </a:pPr>
            <a:r>
              <a:rPr lang="en-US"/>
              <a:t>September revenue $1,150,000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Q3 monthly revenue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3028521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rPr lang="en-US"/>
              <a:t>July $1,050,000</a:t>
            </a:r>
            <a:endParaRPr/>
          </a:p>
          <a:p>
            <a:pPr>
              <a:defRPr sz="2400"/>
            </a:pPr>
            <a:r>
              <a:rPr lang="en-US"/>
              <a:t>August $1,100,000</a:t>
            </a:r>
            <a:endParaRPr/>
          </a:p>
          <a:p>
            <a:pPr>
              <a:defRPr sz="2400"/>
            </a:pPr>
            <a:r>
              <a:rPr lang="en-US"/>
              <a:t>September $1,150,000</a:t>
            </a:r>
            <a:endParaRPr/>
          </a:p>
          <a:p>
            <a:pPr>
              <a:defRPr sz="2400"/>
            </a:pPr>
            <a:r>
              <a:rPr lang="en-US"/>
              <a:t>Quarter $3,300,000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1132</Words>
  <Application>Microsoft Office PowerPoint</Application>
  <PresentationFormat>Widescreen</PresentationFormat>
  <Paragraphs>79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Arial</vt:lpstr>
      <vt:lpstr>Calibri</vt:lpstr>
      <vt:lpstr>Office Theme</vt:lpstr>
      <vt:lpstr>Lark · Q3 board update</vt:lpstr>
      <vt:lpstr>Q3 performance</vt:lpstr>
      <vt:lpstr>Q3 operating result</vt:lpstr>
      <vt:lpstr>Q3 cash bridge</vt:lpstr>
      <vt:lpstr>Q3 customers</vt:lpstr>
      <vt:lpstr>Q3 monthly revenue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Logan Sack</cp:lastModifiedBy>
  <cp:revision>3</cp:revision>
  <dcterms:created xsi:type="dcterms:W3CDTF">2013-01-27T09:14:16Z</dcterms:created>
  <dcterms:modified xsi:type="dcterms:W3CDTF">2026-11-02T00:01:44Z</dcterms:modified>
  <cp:category/>
</cp:coreProperties>
</file>